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661150" cy="11880850"/>
  <p:notesSz cx="6858000" cy="9144000"/>
  <p:defaultTextStyle>
    <a:defPPr>
      <a:defRPr lang="ru-RU"/>
    </a:defPPr>
    <a:lvl1pPr marL="0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491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89832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34747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79663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2457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69495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1440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5932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-1638" y="-102"/>
      </p:cViewPr>
      <p:guideLst>
        <p:guide orient="horz" pos="3742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E8CE-2B50-4751-9F28-F2E1A76AC193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6975" y="685800"/>
            <a:ext cx="1924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F41AE-4EC6-41B7-8D56-6F6867BEB7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58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466975" y="685800"/>
            <a:ext cx="19240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F41AE-4EC6-41B7-8D56-6F6867BEB77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49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644" y="1944394"/>
            <a:ext cx="4995863" cy="4136296"/>
          </a:xfrm>
        </p:spPr>
        <p:txBody>
          <a:bodyPr anchor="b"/>
          <a:lstStyle>
            <a:lvl1pPr algn="ctr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2644" y="6240200"/>
            <a:ext cx="4995863" cy="2868453"/>
          </a:xfrm>
        </p:spPr>
        <p:txBody>
          <a:bodyPr/>
          <a:lstStyle>
            <a:lvl1pPr marL="0" indent="0" algn="ctr">
              <a:buNone/>
              <a:defRPr sz="2300"/>
            </a:lvl1pPr>
            <a:lvl2pPr marL="444916" indent="0" algn="ctr">
              <a:buNone/>
              <a:defRPr sz="1900"/>
            </a:lvl2pPr>
            <a:lvl3pPr marL="889832" indent="0" algn="ctr">
              <a:buNone/>
              <a:defRPr sz="1800"/>
            </a:lvl3pPr>
            <a:lvl4pPr marL="1334747" indent="0" algn="ctr">
              <a:buNone/>
              <a:defRPr sz="1600"/>
            </a:lvl4pPr>
            <a:lvl5pPr marL="1779663" indent="0" algn="ctr">
              <a:buNone/>
              <a:defRPr sz="1600"/>
            </a:lvl5pPr>
            <a:lvl6pPr marL="2224579" indent="0" algn="ctr">
              <a:buNone/>
              <a:defRPr sz="1600"/>
            </a:lvl6pPr>
            <a:lvl7pPr marL="2669495" indent="0" algn="ctr">
              <a:buNone/>
              <a:defRPr sz="1600"/>
            </a:lvl7pPr>
            <a:lvl8pPr marL="3114409" indent="0" algn="ctr">
              <a:buNone/>
              <a:defRPr sz="1600"/>
            </a:lvl8pPr>
            <a:lvl9pPr marL="3559326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7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38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766886" y="632547"/>
            <a:ext cx="1436310" cy="100684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954" y="632547"/>
            <a:ext cx="4225667" cy="100684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62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74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485" y="2961967"/>
            <a:ext cx="5745242" cy="4942103"/>
          </a:xfrm>
        </p:spPr>
        <p:txBody>
          <a:bodyPr anchor="b"/>
          <a:lstStyle>
            <a:lvl1pPr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485" y="7950821"/>
            <a:ext cx="5745242" cy="2598935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449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98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347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7796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245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6694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144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559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52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955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72207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3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2" y="632546"/>
            <a:ext cx="5745242" cy="229641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8822" y="2912461"/>
            <a:ext cx="2817978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822" y="4339813"/>
            <a:ext cx="2817978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372208" y="2912461"/>
            <a:ext cx="2831857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372208" y="4339813"/>
            <a:ext cx="2831857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3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35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08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4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 marL="0" indent="0">
              <a:buNone/>
              <a:defRPr sz="3100"/>
            </a:lvl1pPr>
            <a:lvl2pPr marL="444916" indent="0">
              <a:buNone/>
              <a:defRPr sz="2700"/>
            </a:lvl2pPr>
            <a:lvl3pPr marL="889832" indent="0">
              <a:buNone/>
              <a:defRPr sz="2300"/>
            </a:lvl3pPr>
            <a:lvl4pPr marL="1334747" indent="0">
              <a:buNone/>
              <a:defRPr sz="1900"/>
            </a:lvl4pPr>
            <a:lvl5pPr marL="1779663" indent="0">
              <a:buNone/>
              <a:defRPr sz="1900"/>
            </a:lvl5pPr>
            <a:lvl6pPr marL="2224579" indent="0">
              <a:buNone/>
              <a:defRPr sz="1900"/>
            </a:lvl6pPr>
            <a:lvl7pPr marL="2669495" indent="0">
              <a:buNone/>
              <a:defRPr sz="1900"/>
            </a:lvl7pPr>
            <a:lvl8pPr marL="3114409" indent="0">
              <a:buNone/>
              <a:defRPr sz="1900"/>
            </a:lvl8pPr>
            <a:lvl9pPr marL="3559326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09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55" y="632546"/>
            <a:ext cx="5745242" cy="2296414"/>
          </a:xfrm>
          <a:prstGeom prst="rect">
            <a:avLst/>
          </a:prstGeom>
        </p:spPr>
        <p:txBody>
          <a:bodyPr vert="horz" lIns="88983" tIns="44492" rIns="88983" bIns="4449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55" y="3162729"/>
            <a:ext cx="5745242" cy="7538289"/>
          </a:xfrm>
          <a:prstGeom prst="rect">
            <a:avLst/>
          </a:prstGeom>
        </p:spPr>
        <p:txBody>
          <a:bodyPr vert="horz" lIns="88983" tIns="44492" rIns="88983" bIns="4449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956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798A5-6C89-447E-B143-8B857C721EDB}" type="datetimeFigureOut">
              <a:rPr lang="ru-RU" smtClean="0"/>
              <a:pPr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06507" y="11011788"/>
            <a:ext cx="2248138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704438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7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89832" rtl="0" eaLnBrk="1" latinLnBrk="0" hangingPunct="1">
        <a:lnSpc>
          <a:spcPct val="90000"/>
        </a:lnSpc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457" indent="-222457" algn="l" defTabSz="889832" rtl="0" eaLnBrk="1" latinLnBrk="0" hangingPunct="1">
        <a:lnSpc>
          <a:spcPct val="90000"/>
        </a:lnSpc>
        <a:spcBef>
          <a:spcPts val="97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67373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1229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20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0212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4703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91952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36869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784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91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9832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34747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79663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457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9495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440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5932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2024" y="10805568"/>
            <a:ext cx="3497104" cy="666021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+mj-cs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661150" cy="11880848"/>
          </a:xfrm>
          <a:prstGeom prst="rect">
            <a:avLst/>
          </a:prstGeom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735225" y="309957"/>
            <a:ext cx="2661347" cy="274519"/>
          </a:xfrm>
          <a:prstGeom prst="rect">
            <a:avLst/>
          </a:prstGeom>
        </p:spPr>
        <p:txBody>
          <a:bodyPr wrap="square" lIns="88983" tIns="44492" rIns="88983" bIns="44492">
            <a:spAutoFit/>
          </a:bodyPr>
          <a:lstStyle/>
          <a:p>
            <a:pPr algn="ctr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87518" y="1450699"/>
            <a:ext cx="2334810" cy="12901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88983" tIns="44492" rIns="88983" bIns="44492">
            <a:spAutoFit/>
          </a:bodyPr>
          <a:lstStyle/>
          <a:p>
            <a:pPr marL="166843" indent="-166843" algn="just">
              <a:buFontTx/>
              <a:buChar char="-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66843" indent="-166843" algn="just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2289" y="1450699"/>
            <a:ext cx="6396572" cy="834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Информация</a:t>
            </a:r>
          </a:p>
          <a:p>
            <a:pPr indent="450215"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об изменении условий предоставления ежемесячных денежных выплат ветеранам труда Самарской области, ветеранам труда Российской Федерации, труженикам тыла, реабилитированным лицам и лицам, признанным пострадавшими от политических репрессий </a:t>
            </a:r>
          </a:p>
          <a:p>
            <a:pPr indent="450215" algn="ctr">
              <a:lnSpc>
                <a:spcPct val="120000"/>
              </a:lnSpc>
              <a:spcAft>
                <a:spcPts val="0"/>
              </a:spcAft>
            </a:pPr>
            <a:endParaRPr lang="ru-RU" sz="14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Закон Самарской области «О внесении изменений в отдельные законодательные акты Самарской области», принятый Самарской Губернской Думой 31.01.2017, предусматривает введение критериев нуждаемости для предоставления ежемесячных денежных выплат отдельным категориям пенсионеров: ветеранам труда Самарской области, ветеранам труда Российской Федерации, труженикам тыла, реабилитированным лицам и лицам, признанным пострадавшими от политических репрессий.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Законом предусмотрено ежемесячные денежные выплаты  с 1 марта 2017 года предоставлять  указанным гражданам, не осуществляющим трудовую и (или) иные виды деятельности, перечисленные в статье 7 Федерального закона «Об обязательном пенсионном страховании в Российской Федерации», при условии, что размер их пенсии не превышает 19 500 рублей.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Выплата будет приостановлена работающим гражданам. При прекращении работы ежемесячная денежная выплата будет возобновлена (если размер пенсии  не превысит 19500 рублей).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Гражданам, размер пенсии которых превышает 19 500 рублей, выплата ЕДВ производится не будет.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Указанные нововведения не коснутся  иных мер социальной поддержки ветеранов труда, тружеников тыла, реабилитированных и пострадавших от политических репрессий, предоставляемых в натуральной форме (бесплатное изготовление и ремонт зубных протезов, преимущества при приеме в учреждения социального обслуживания и т.д.), а также  компенсации расходов на оплату жилого помещения и коммунальных услуг. </a:t>
            </a:r>
            <a:endParaRPr lang="ru-RU" sz="14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29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1337</TotalTime>
  <Words>239</Words>
  <Application>Microsoft Office PowerPoint</Application>
  <PresentationFormat>Произвольный</PresentationFormat>
  <Paragraphs>14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 организации предоставления отдельных видов социальных выплат жителям  Самарской области (ежегодные денежные  выплаты к Пасхе,   детям войны, почетным донорам)»</dc:title>
  <dc:creator>Сафронова Евгения Александровна</dc:creator>
  <cp:lastModifiedBy>Титова Ольга Александровна</cp:lastModifiedBy>
  <cp:revision>64</cp:revision>
  <cp:lastPrinted>2017-02-16T10:43:34Z</cp:lastPrinted>
  <dcterms:created xsi:type="dcterms:W3CDTF">2016-03-31T11:50:53Z</dcterms:created>
  <dcterms:modified xsi:type="dcterms:W3CDTF">2017-02-16T10:49:08Z</dcterms:modified>
</cp:coreProperties>
</file>